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1" r:id="rId2"/>
    <p:sldId id="316" r:id="rId3"/>
    <p:sldId id="373" r:id="rId4"/>
    <p:sldId id="374" r:id="rId5"/>
    <p:sldId id="317" r:id="rId6"/>
    <p:sldId id="318" r:id="rId7"/>
    <p:sldId id="319" r:id="rId8"/>
    <p:sldId id="375" r:id="rId9"/>
    <p:sldId id="326" r:id="rId10"/>
    <p:sldId id="327" r:id="rId11"/>
    <p:sldId id="376" r:id="rId12"/>
    <p:sldId id="377" r:id="rId13"/>
    <p:sldId id="378" r:id="rId14"/>
    <p:sldId id="379" r:id="rId15"/>
    <p:sldId id="380" r:id="rId16"/>
    <p:sldId id="381" r:id="rId17"/>
    <p:sldId id="383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24" r:id="rId27"/>
    <p:sldId id="325" r:id="rId28"/>
    <p:sldId id="384" r:id="rId29"/>
    <p:sldId id="341" r:id="rId30"/>
    <p:sldId id="287" r:id="rId31"/>
  </p:sldIdLst>
  <p:sldSz cx="6858000" cy="51435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6600CC"/>
    <a:srgbClr val="0000FF"/>
    <a:srgbClr val="FF9900"/>
    <a:srgbClr val="EB6A3A"/>
    <a:srgbClr val="412755"/>
    <a:srgbClr val="402654"/>
    <a:srgbClr val="E74639"/>
    <a:srgbClr val="FF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6101" autoAdjust="0"/>
  </p:normalViewPr>
  <p:slideViewPr>
    <p:cSldViewPr>
      <p:cViewPr varScale="1">
        <p:scale>
          <a:sx n="87" d="100"/>
          <a:sy n="87" d="100"/>
        </p:scale>
        <p:origin x="1458" y="60"/>
      </p:cViewPr>
      <p:guideLst>
        <p:guide orient="horz" pos="2160"/>
        <p:guide pos="21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0"/>
    </p:cViewPr>
  </p:sorterViewPr>
  <p:notesViewPr>
    <p:cSldViewPr>
      <p:cViewPr varScale="1">
        <p:scale>
          <a:sx n="73" d="100"/>
          <a:sy n="73" d="100"/>
        </p:scale>
        <p:origin x="-2196" y="-108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49786" cy="496966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40653"/>
            <a:ext cx="2949786" cy="496966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73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49786" cy="496966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44" y="6"/>
            <a:ext cx="2949786" cy="496966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r">
              <a:defRPr sz="1200"/>
            </a:lvl1pPr>
          </a:lstStyle>
          <a:p>
            <a:fld id="{76A2FE7A-6D96-4C77-83D5-F638C01A7DAD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2950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1" tIns="45766" rIns="91531" bIns="457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21191"/>
            <a:ext cx="5445760" cy="4472701"/>
          </a:xfrm>
          <a:prstGeom prst="rect">
            <a:avLst/>
          </a:prstGeom>
        </p:spPr>
        <p:txBody>
          <a:bodyPr vert="horz" lIns="91531" tIns="45766" rIns="91531" bIns="457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40653"/>
            <a:ext cx="2949786" cy="496966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44" y="9440653"/>
            <a:ext cx="2949786" cy="496966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r">
              <a:defRPr sz="1200"/>
            </a:lvl1pPr>
          </a:lstStyle>
          <a:p>
            <a:fld id="{486CA7E5-86C2-43A0-8717-28128C264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8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restaurants</a:t>
            </a:r>
            <a:r>
              <a:rPr lang="en-US" baseline="0" dirty="0"/>
              <a:t> are not fine dining?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CA7E5-86C2-43A0-8717-28128C2644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5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services?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CA7E5-86C2-43A0-8717-28128C2644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9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lay out</a:t>
            </a:r>
            <a:r>
              <a:rPr lang="en-US" baseline="0" dirty="0"/>
              <a:t> and space planning important?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CA7E5-86C2-43A0-8717-28128C2644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428751"/>
            <a:ext cx="6457950" cy="120015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914650"/>
            <a:ext cx="6457950" cy="857250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0099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4463352"/>
            <a:ext cx="1516699" cy="570613"/>
          </a:xfrm>
        </p:spPr>
        <p:txBody>
          <a:bodyPr/>
          <a:lstStyle>
            <a:lvl1pPr algn="l">
              <a:defRPr sz="1400" b="1" i="1">
                <a:solidFill>
                  <a:srgbClr val="C00000"/>
                </a:solidFill>
              </a:defRPr>
            </a:lvl1pPr>
          </a:lstStyle>
          <a:p>
            <a:r>
              <a:rPr lang="en-US"/>
              <a:t>IHM1213 Food and Beverage Service and Operations</a:t>
            </a:r>
            <a:endParaRPr lang="en-US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5740F40B-9FC8-4C22-903E-F49915E0A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1" y="149165"/>
            <a:ext cx="2590800" cy="777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001CA-62A1-4791-8761-C6C903662C8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3657600" y="514350"/>
            <a:ext cx="3200400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6E073D-0FCC-4806-8D74-E00A2D1FFD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251" y="3908499"/>
            <a:ext cx="1364299" cy="110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8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4975387"/>
            <a:ext cx="1600200" cy="168121"/>
          </a:xfrm>
        </p:spPr>
        <p:txBody>
          <a:bodyPr/>
          <a:lstStyle/>
          <a:p>
            <a:fld id="{CD1EBD6B-AB84-414E-BFC7-E10E14D81C4E}" type="datetime1">
              <a:rPr lang="en-US" smtClean="0"/>
              <a:t>1/18/2021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228850" cy="171450"/>
          </a:xfrm>
        </p:spPr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23525" y="4972050"/>
            <a:ext cx="1600200" cy="171450"/>
          </a:xfrm>
        </p:spPr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8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33160"/>
            <a:ext cx="6172200" cy="8193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87078"/>
            <a:ext cx="6172200" cy="339447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8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159" y="2571750"/>
            <a:ext cx="58293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428750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6B36-8F7B-48E9-BF2D-59FA9DBF2306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4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310878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310878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4975387"/>
            <a:ext cx="1600200" cy="168121"/>
          </a:xfrm>
        </p:spPr>
        <p:txBody>
          <a:bodyPr/>
          <a:lstStyle/>
          <a:p>
            <a:fld id="{B33915D4-96BB-466C-B10A-6C71F4C9B042}" type="datetime1">
              <a:rPr lang="en-US" smtClean="0"/>
              <a:t>1/18/2021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228850" cy="171450"/>
          </a:xfrm>
        </p:spPr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23525" y="4972050"/>
            <a:ext cx="1600200" cy="171450"/>
          </a:xfrm>
        </p:spPr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2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01378"/>
            <a:ext cx="3030141" cy="545306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046684"/>
            <a:ext cx="3030141" cy="28110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5" y="1509715"/>
            <a:ext cx="3031331" cy="545306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5" y="2055021"/>
            <a:ext cx="3031331" cy="280272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4975387"/>
            <a:ext cx="1600200" cy="168121"/>
          </a:xfrm>
        </p:spPr>
        <p:txBody>
          <a:bodyPr/>
          <a:lstStyle/>
          <a:p>
            <a:fld id="{22956FE5-61E7-44C1-BBEF-B9382A9B4528}" type="datetime1">
              <a:rPr lang="en-US" smtClean="0"/>
              <a:t>1/18/2021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228850" cy="171450"/>
          </a:xfrm>
        </p:spPr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23525" y="4972050"/>
            <a:ext cx="1600200" cy="171450"/>
          </a:xfrm>
        </p:spPr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7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4975387"/>
            <a:ext cx="1600200" cy="168121"/>
          </a:xfrm>
        </p:spPr>
        <p:txBody>
          <a:bodyPr/>
          <a:lstStyle/>
          <a:p>
            <a:fld id="{7A392460-0225-4CB8-B420-A896ACB79B2B}" type="datetime1">
              <a:rPr lang="en-US" smtClean="0"/>
              <a:t>1/18/2021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228850" cy="171450"/>
          </a:xfrm>
        </p:spPr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23525" y="4972050"/>
            <a:ext cx="1600200" cy="171450"/>
          </a:xfrm>
        </p:spPr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4975387"/>
            <a:ext cx="1600200" cy="168121"/>
          </a:xfrm>
        </p:spPr>
        <p:txBody>
          <a:bodyPr/>
          <a:lstStyle/>
          <a:p>
            <a:fld id="{F85D2F78-D9F5-4C07-93E2-A1DEA18F19FC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228850" cy="171450"/>
          </a:xfrm>
        </p:spPr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23525" y="4972050"/>
            <a:ext cx="1600200" cy="171450"/>
          </a:xfrm>
        </p:spPr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9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830935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4651" y="871121"/>
            <a:ext cx="3600450" cy="3910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762007"/>
            <a:ext cx="2256235" cy="301966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4975387"/>
            <a:ext cx="1600200" cy="168121"/>
          </a:xfrm>
        </p:spPr>
        <p:txBody>
          <a:bodyPr/>
          <a:lstStyle/>
          <a:p>
            <a:fld id="{A831B6FF-3CA1-482A-A260-E8C2B2B33352}" type="datetime1">
              <a:rPr lang="en-US" smtClean="0"/>
              <a:t>1/18/2021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228850" cy="171450"/>
          </a:xfrm>
        </p:spPr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23525" y="4972050"/>
            <a:ext cx="1600200" cy="171450"/>
          </a:xfrm>
        </p:spPr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8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95354"/>
            <a:ext cx="4114800" cy="26503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10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4975387"/>
            <a:ext cx="1600200" cy="168121"/>
          </a:xfrm>
        </p:spPr>
        <p:txBody>
          <a:bodyPr/>
          <a:lstStyle/>
          <a:p>
            <a:fld id="{0F468473-75DF-4DD7-AA77-A9506CDDBC0F}" type="datetime1">
              <a:rPr lang="en-US" smtClean="0"/>
              <a:t>1/18/2021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228850" cy="171450"/>
          </a:xfrm>
        </p:spPr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23525" y="4972050"/>
            <a:ext cx="1600200" cy="171450"/>
          </a:xfrm>
        </p:spPr>
        <p:txBody>
          <a:bodyPr/>
          <a:lstStyle/>
          <a:p>
            <a:r>
              <a:rPr lang="en-US" dirty="0"/>
              <a:t> 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4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514350"/>
            <a:ext cx="6172200" cy="705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463278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4975387"/>
            <a:ext cx="1600200" cy="1681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B55EF27-9A5C-4C26-AA46-A94655C3EA89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" y="4972050"/>
            <a:ext cx="222885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900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IHM1213 Food and Beverage Service and Operations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3525" y="4972050"/>
            <a:ext cx="1600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Slide </a:t>
            </a:r>
            <a:fld id="{5EA89EC1-6CAD-45C1-B158-0526746323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traight Connector 6"/>
          <p:cNvSpPr/>
          <p:nvPr userDrawn="1"/>
        </p:nvSpPr>
        <p:spPr>
          <a:xfrm>
            <a:off x="-14204" y="4933950"/>
            <a:ext cx="6872204" cy="0"/>
          </a:xfrm>
          <a:prstGeom prst="line">
            <a:avLst/>
          </a:prstGeom>
          <a:ln w="3175">
            <a:solidFill>
              <a:srgbClr val="00009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7144" tIns="17144" rIns="17144" bIns="17144"/>
          <a:lstStyle/>
          <a:p>
            <a:endParaRPr sz="180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479367D1-3B6D-4F8F-BAAF-0A0B2287F79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52401" y="125364"/>
            <a:ext cx="914399" cy="27457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537D00-1ED3-477F-83E1-2DE896AF862D}"/>
              </a:ext>
            </a:extLst>
          </p:cNvPr>
          <p:cNvSpPr/>
          <p:nvPr userDrawn="1"/>
        </p:nvSpPr>
        <p:spPr>
          <a:xfrm>
            <a:off x="1813904" y="262890"/>
            <a:ext cx="5044096" cy="45719"/>
          </a:xfrm>
          <a:prstGeom prst="rect">
            <a:avLst/>
          </a:prstGeom>
          <a:gradFill flip="none" rotWithShape="1">
            <a:gsLst>
              <a:gs pos="100000">
                <a:srgbClr val="6600CC"/>
              </a:gs>
              <a:gs pos="0">
                <a:schemeClr val="bg1"/>
              </a:gs>
              <a:gs pos="76000">
                <a:srgbClr val="6600CC"/>
              </a:gs>
              <a:gs pos="1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8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/>
  <p:txStyles>
    <p:titleStyle>
      <a:lvl1pPr algn="l" defTabSz="914377" rtl="0" eaLnBrk="1" latinLnBrk="0" hangingPunct="1">
        <a:spcBef>
          <a:spcPct val="0"/>
        </a:spcBef>
        <a:buNone/>
        <a:defRPr sz="2800" b="1" kern="1200">
          <a:solidFill>
            <a:srgbClr val="000099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A83A-B685-40E8-BD48-FE5807083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432" y="1047750"/>
            <a:ext cx="6457950" cy="1200150"/>
          </a:xfrm>
        </p:spPr>
        <p:txBody>
          <a:bodyPr>
            <a:normAutofit fontScale="90000"/>
          </a:bodyPr>
          <a:lstStyle/>
          <a:p>
            <a:r>
              <a:rPr lang="fil-PH" sz="2400" dirty="0">
                <a:solidFill>
                  <a:prstClr val="black"/>
                </a:solidFill>
              </a:rPr>
              <a:t>IHM1213</a:t>
            </a:r>
            <a:br>
              <a:rPr lang="fil-PH" dirty="0">
                <a:solidFill>
                  <a:prstClr val="black"/>
                </a:solidFill>
              </a:rPr>
            </a:br>
            <a:r>
              <a:rPr lang="fil-PH" dirty="0">
                <a:solidFill>
                  <a:prstClr val="black"/>
                </a:solidFill>
              </a:rPr>
              <a:t>Food and Beverage</a:t>
            </a:r>
            <a:br>
              <a:rPr lang="fil-PH" dirty="0">
                <a:solidFill>
                  <a:prstClr val="black"/>
                </a:solidFill>
              </a:rPr>
            </a:br>
            <a:r>
              <a:rPr lang="fil-PH" dirty="0">
                <a:solidFill>
                  <a:prstClr val="black"/>
                </a:solidFill>
              </a:rPr>
              <a:t>Service and Operations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34B6D-46F7-44FA-AEAB-14F5DBC91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3257550"/>
            <a:ext cx="6457950" cy="857250"/>
          </a:xfrm>
        </p:spPr>
        <p:txBody>
          <a:bodyPr/>
          <a:lstStyle/>
          <a:p>
            <a:r>
              <a:rPr lang="en-US" dirty="0" err="1"/>
              <a:t>Arj</a:t>
            </a:r>
            <a:r>
              <a:rPr lang="en-US" dirty="0"/>
              <a:t>. Inah Bancoro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685800" y="2549874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377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566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754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5943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l-PH" dirty="0"/>
              <a:t>Lesson 3</a:t>
            </a:r>
            <a:r>
              <a:rPr lang="fil-PH"/>
              <a:t>: Restaurant Presentation</a:t>
            </a:r>
            <a:endParaRPr lang="fil-PH" dirty="0"/>
          </a:p>
        </p:txBody>
      </p:sp>
    </p:spTree>
    <p:extLst>
      <p:ext uri="{BB962C8B-B14F-4D97-AF65-F5344CB8AC3E}">
        <p14:creationId xmlns:p14="http://schemas.microsoft.com/office/powerpoint/2010/main" val="193795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1950"/>
            <a:ext cx="6172200" cy="819390"/>
          </a:xfrm>
        </p:spPr>
        <p:txBody>
          <a:bodyPr/>
          <a:lstStyle/>
          <a:p>
            <a:r>
              <a:rPr lang="fil-PH" dirty="0"/>
              <a:t>Setting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23950"/>
            <a:ext cx="6172200" cy="3394472"/>
          </a:xfrm>
        </p:spPr>
        <p:txBody>
          <a:bodyPr>
            <a:normAutofit/>
          </a:bodyPr>
          <a:lstStyle/>
          <a:p>
            <a:r>
              <a:rPr lang="fil-PH" dirty="0"/>
              <a:t>In harmony </a:t>
            </a:r>
          </a:p>
          <a:p>
            <a:r>
              <a:rPr lang="fil-PH" dirty="0"/>
              <a:t>Appealing presentation</a:t>
            </a:r>
          </a:p>
          <a:p>
            <a:r>
              <a:rPr lang="fil-PH" dirty="0"/>
              <a:t>Set tone and feeling of the visit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B59FA-EDB6-4939-8FF2-D5A90B84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272D-E0E6-44FF-8373-1378F84B73E1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97684-E58A-427E-91F4-AF8D6918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4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18EB-78D0-4F37-BD83-07F5924C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 atmosphere in your Restaurant?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1DD86-D2D4-438F-8098-6AFCB1EAC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Décor and Furnishings</a:t>
            </a:r>
          </a:p>
          <a:p>
            <a:r>
              <a:rPr lang="en-US" dirty="0"/>
              <a:t>Lighting </a:t>
            </a:r>
          </a:p>
          <a:p>
            <a:r>
              <a:rPr lang="en-US" dirty="0"/>
              <a:t>Cleanliness</a:t>
            </a:r>
          </a:p>
          <a:p>
            <a:r>
              <a:rPr lang="en-US" dirty="0"/>
              <a:t>Music</a:t>
            </a:r>
          </a:p>
          <a:p>
            <a:r>
              <a:rPr lang="en-US" dirty="0"/>
              <a:t>Staff</a:t>
            </a:r>
          </a:p>
          <a:p>
            <a:r>
              <a:rPr lang="en-US" dirty="0"/>
              <a:t>Presentation </a:t>
            </a:r>
          </a:p>
          <a:p>
            <a:r>
              <a:rPr lang="en-US" dirty="0"/>
              <a:t>Technology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A66A3-75B6-46DE-B4AE-89668C9A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AB903-A8B2-4E57-B53A-B665B5DB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E68B-26EF-492C-8BF5-F5E26D1F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 atmosphere in your Restaurant?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B31D1-E1F6-47BE-981C-F033DE501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Décor and Furnishings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0C70-7107-4082-B5D4-4B6F4143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8E97C-72F5-4171-98CB-3A37B807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pic>
        <p:nvPicPr>
          <p:cNvPr id="9" name="Picture 8" descr="A picture containing ceiling, indoor, furniture, table&#10;&#10;Description automatically generated">
            <a:extLst>
              <a:ext uri="{FF2B5EF4-FFF2-40B4-BE49-F238E27FC236}">
                <a16:creationId xmlns:a16="http://schemas.microsoft.com/office/drawing/2014/main" id="{29D72ACF-88EE-48A7-8A2B-8E0FB3F1A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1885960"/>
            <a:ext cx="56102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4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E68B-26EF-492C-8BF5-F5E26D1F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 atmosphere in your Restaurant?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B31D1-E1F6-47BE-981C-F033DE501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0C70-7107-4082-B5D4-4B6F4143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8E97C-72F5-4171-98CB-3A37B807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pic>
        <p:nvPicPr>
          <p:cNvPr id="6" name="Picture 5" descr="A restaurant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C9FB0D59-C7C0-48B4-8C46-2633A188B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6132"/>
            <a:ext cx="4648200" cy="26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6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E68B-26EF-492C-8BF5-F5E26D1F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 atmosphere in your Restaurant?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B31D1-E1F6-47BE-981C-F033DE501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Cleanliness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0C70-7107-4082-B5D4-4B6F4143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8E97C-72F5-4171-98CB-3A37B807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2CFAC-075B-4789-9B8D-8C7FF6DA6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679" y="1943912"/>
            <a:ext cx="4000642" cy="266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9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E68B-26EF-492C-8BF5-F5E26D1F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 atmosphere in your Restaurant?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B31D1-E1F6-47BE-981C-F033DE501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0C70-7107-4082-B5D4-4B6F4143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8E97C-72F5-4171-98CB-3A37B807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pic>
        <p:nvPicPr>
          <p:cNvPr id="6" name="beethoven">
            <a:hlinkClick r:id="" action="ppaction://media"/>
            <a:extLst>
              <a:ext uri="{FF2B5EF4-FFF2-40B4-BE49-F238E27FC236}">
                <a16:creationId xmlns:a16="http://schemas.microsoft.com/office/drawing/2014/main" id="{7B9815CA-C2C6-4BA9-9C20-4A877026A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8859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E68B-26EF-492C-8BF5-F5E26D1F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 atmosphere in your Restaurant?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B31D1-E1F6-47BE-981C-F033DE501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0C70-7107-4082-B5D4-4B6F4143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8E97C-72F5-4171-98CB-3A37B807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pic>
        <p:nvPicPr>
          <p:cNvPr id="7" name="Picture 6" descr="A group of chefs in a restaurant&#10;&#10;Description automatically generated with low confidence">
            <a:extLst>
              <a:ext uri="{FF2B5EF4-FFF2-40B4-BE49-F238E27FC236}">
                <a16:creationId xmlns:a16="http://schemas.microsoft.com/office/drawing/2014/main" id="{93158737-6C11-445F-9C63-90EC2C5B0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1845430"/>
            <a:ext cx="4410075" cy="293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39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18EB-78D0-4F37-BD83-07F5924C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 atmosphere in your Restaurant?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D98DA2-893D-46A4-BBD2-9EBBF8194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559" y="1333660"/>
            <a:ext cx="3030141" cy="5453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Presentation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D831B3-ACC1-4E80-AA20-315870F3D5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2475" y="1853019"/>
            <a:ext cx="1874308" cy="281146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469360-4627-4C82-9258-2B3BE8225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61735" y="1312621"/>
            <a:ext cx="3031331" cy="5453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Technology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7F53C3-B648-451E-A40A-6B88503A83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484563" y="2121074"/>
            <a:ext cx="3030537" cy="20183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A66A3-75B6-46DE-B4AE-89668C9A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AB903-A8B2-4E57-B53A-B665B5DB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1486E6-6F57-4B0A-ABF1-B76E94A85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2344350"/>
            <a:ext cx="274759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homedit.com/wp-content/uploads/2012/02/restaurant-inside-a-cave-cavern-itlay-grotta-palazz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62356"/>
            <a:ext cx="5486400" cy="36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3050" y="4328046"/>
            <a:ext cx="36576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The Summer Cave, Italy</a:t>
            </a:r>
            <a:endParaRPr lang="th-TH" sz="2100" b="1" dirty="0"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DF732-7F8E-4B38-B2C9-05E5A3E0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54BF-1EA1-48FD-80F3-AEBCCD3445CF}" type="datetime1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C52FD-D9A3-465D-AF38-0BB64202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 descr="http://blog.hihostels.com/wp-content/uploads/2013/01/yellow-treehouse-restaurant-03-585x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28650"/>
            <a:ext cx="5314950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4328046"/>
            <a:ext cx="53149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Redwoods Treehouse, New Zealand</a:t>
            </a:r>
            <a:endParaRPr lang="th-TH" sz="2100" b="1" dirty="0"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61F5E-2D4F-4851-AD14-F062AAACF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3AD-5B9D-4B28-95C5-5B937DA51276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2B996-F65C-4A70-B9CD-4D7D3294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38150"/>
            <a:ext cx="6172200" cy="819390"/>
          </a:xfrm>
        </p:spPr>
        <p:txBody>
          <a:bodyPr/>
          <a:lstStyle/>
          <a:p>
            <a:r>
              <a:rPr lang="fil-PH" dirty="0"/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76350"/>
            <a:ext cx="6172200" cy="3394472"/>
          </a:xfrm>
        </p:spPr>
        <p:txBody>
          <a:bodyPr/>
          <a:lstStyle/>
          <a:p>
            <a:r>
              <a:rPr lang="fil-PH" dirty="0"/>
              <a:t>Fine Dining Concept</a:t>
            </a:r>
          </a:p>
          <a:p>
            <a:r>
              <a:rPr lang="fil-PH" dirty="0"/>
              <a:t>Setting Atmosphere</a:t>
            </a:r>
          </a:p>
          <a:p>
            <a:r>
              <a:rPr lang="fil-PH" dirty="0"/>
              <a:t>Layout and Space Planning</a:t>
            </a:r>
          </a:p>
        </p:txBody>
      </p:sp>
      <p:pic>
        <p:nvPicPr>
          <p:cNvPr id="4" name="Picture 2" descr="http://pcmedia.ign.com/pc/image/article/993/993228/restaurant-empire-2-20090609050711659-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5786"/>
          <a:stretch/>
        </p:blipFill>
        <p:spPr bwMode="auto">
          <a:xfrm>
            <a:off x="3314700" y="2628900"/>
            <a:ext cx="3429000" cy="2343150"/>
          </a:xfrm>
          <a:prstGeom prst="rect">
            <a:avLst/>
          </a:prstGeom>
          <a:noFill/>
          <a:effectLst>
            <a:softEdge rad="685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A65D8-96B6-4219-A2D2-9F4EA0112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474A-E32B-4CC5-9D30-2287C64E5A6D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A7B62-3C2A-43D1-9B31-DC294765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25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log.hihostels.com/wp-content/uploads/2013/01/treehousa-585x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74059"/>
            <a:ext cx="5219969" cy="34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950" y="4328046"/>
            <a:ext cx="5219969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Redwoods Treehouse, New Zealand</a:t>
            </a:r>
            <a:endParaRPr lang="th-TH" sz="2100" b="1" dirty="0"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F5228-98E9-4306-9C48-5648292E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14AE-92A7-420E-873B-F2BA32904588}" type="datetime1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00152-DB0A-4139-8ABE-D03EE156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0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900" y="4328046"/>
            <a:ext cx="38290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Villa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Escudero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, Philippines</a:t>
            </a:r>
            <a:endParaRPr lang="th-TH" sz="2100" b="1" dirty="0">
              <a:latin typeface="Arial" panose="020B0604020202020204" pitchFamily="34" charset="0"/>
            </a:endParaRPr>
          </a:p>
        </p:txBody>
      </p:sp>
      <p:pic>
        <p:nvPicPr>
          <p:cNvPr id="1026" name="Picture 2" descr="http://packages.asiatravel.com/packageImage/Tour/AddtlImages/3199/escudero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85825"/>
            <a:ext cx="62293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32612-DE4B-4DA1-A119-B296747B5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8CB1B-8148-4D76-A399-2D25915FE237}" type="datetime1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0E8276-D086-4373-8B4F-C032E520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2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1485900" y="4328046"/>
            <a:ext cx="38290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Villa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Escudero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, Philippines</a:t>
            </a:r>
            <a:endParaRPr lang="th-TH" sz="2100" b="1" dirty="0">
              <a:latin typeface="Arial" panose="020B0604020202020204" pitchFamily="34" charset="0"/>
            </a:endParaRPr>
          </a:p>
        </p:txBody>
      </p:sp>
      <p:pic>
        <p:nvPicPr>
          <p:cNvPr id="2050" name="Picture 2" descr="top-10-fotos-de-um-restaurante-sob-uma-cachoeira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0051"/>
            <a:ext cx="5657850" cy="375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98AC5-BCDA-4AD8-9CBC-E1125680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D750-E68A-4FD8-8B7F-8B213B9F6CD3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DD400-42FD-4648-B149-3D239F014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94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hihostels.com/wp-content/uploads/2013/01/Amazing-Dinner-in-the-Sky-Restaurant-Belgium-1-585x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857250"/>
            <a:ext cx="615548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4000500"/>
            <a:ext cx="46291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Hanging Restaurant, Belgium</a:t>
            </a:r>
            <a:endParaRPr lang="th-TH" sz="2100" b="1" dirty="0"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5EE62-90DA-4B45-AAB0-8B76BAE7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904E-9FA3-4EF7-B339-B7E8121B83CC}" type="datetime1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50457-57D8-4CDF-AEA6-2F4A39DDF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log.hihostels.com/wp-content/uploads/2013/01/dinner-in-the-sky-events-585x3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521985"/>
            <a:ext cx="5433971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4000500"/>
            <a:ext cx="46291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Hanging Restaurant, Belgium</a:t>
            </a:r>
            <a:endParaRPr lang="th-TH" sz="2100" b="1" dirty="0"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46585E-6B42-4436-AE30-13B98503C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7209-BB40-4CA7-9315-1FC9144A681B}" type="datetime1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0E91D-6555-4FA1-8060-A84D350B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65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guideadvisor.com/wp-content/uploads/thumb-cache/unique-restaurant-kenya-3a8dd5b9395d6a242950e176a3bd0201-840x623-85-no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00050"/>
            <a:ext cx="5085707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3050" y="4328046"/>
            <a:ext cx="36576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Giraffe Manor, Kenya</a:t>
            </a:r>
            <a:endParaRPr lang="th-TH" sz="2100" b="1" dirty="0"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015E1-57A9-44C7-9A9C-796499E5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4FF8-6F0B-43AB-A72F-62586ABDA751}" type="datetime1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000CA-44A9-4EB1-8B36-0761C770B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4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9550"/>
            <a:ext cx="6172200" cy="819390"/>
          </a:xfrm>
        </p:spPr>
        <p:txBody>
          <a:bodyPr/>
          <a:lstStyle/>
          <a:p>
            <a:pPr algn="ctr"/>
            <a:r>
              <a:rPr lang="fil-PH" dirty="0"/>
              <a:t>Layout &amp; Space Planning</a:t>
            </a:r>
          </a:p>
        </p:txBody>
      </p:sp>
      <p:pic>
        <p:nvPicPr>
          <p:cNvPr id="4098" name="Picture 2" descr="http://s3images.coroflot.com/user_files/individual_files/original_428783_XQn3vKETYuNoZ5PFtPmGhfGK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71550"/>
            <a:ext cx="3714750" cy="38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2DB062-CA9C-45F0-BAAC-F8FF3D7C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F876-98A9-40C9-A40E-559374FD4A4C}" type="datetime1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CEDBC-A6D3-4787-A8C5-A5383F37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48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57370"/>
            <a:ext cx="6172200" cy="819390"/>
          </a:xfrm>
        </p:spPr>
        <p:txBody>
          <a:bodyPr/>
          <a:lstStyle/>
          <a:p>
            <a:pPr algn="ctr"/>
            <a:r>
              <a:rPr lang="fil-PH" dirty="0"/>
              <a:t>Layout &amp; Space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il-PH" sz="36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fil-PH" sz="3600" dirty="0">
                <a:solidFill>
                  <a:srgbClr val="C00000"/>
                </a:solidFill>
              </a:rPr>
              <a:t>Not too many and too few tables in the restaurant!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3ED5D-747E-49D0-B1DB-849738F0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B22F-5D33-479F-86FF-943C75F012C3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0CDCA-666C-40D4-9D1D-DDBBA743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54FE0-B6DA-4C52-AA88-EFF4BCE5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– Breakout rooms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E567-2F5B-4437-BE51-501C08FCA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24360"/>
            <a:ext cx="6172200" cy="3394472"/>
          </a:xfrm>
        </p:spPr>
        <p:txBody>
          <a:bodyPr/>
          <a:lstStyle/>
          <a:p>
            <a:r>
              <a:rPr lang="en-US" dirty="0"/>
              <a:t>Find a pair. </a:t>
            </a:r>
          </a:p>
          <a:p>
            <a:r>
              <a:rPr lang="en-US" dirty="0"/>
              <a:t>Choose a fine-dining restaurant. </a:t>
            </a:r>
          </a:p>
          <a:p>
            <a:r>
              <a:rPr lang="en-US" dirty="0"/>
              <a:t>Describe its concept based on the following aspects: </a:t>
            </a:r>
          </a:p>
          <a:p>
            <a:pPr lvl="1"/>
            <a:r>
              <a:rPr lang="en-US" dirty="0"/>
              <a:t>Menu </a:t>
            </a:r>
          </a:p>
          <a:p>
            <a:pPr lvl="1"/>
            <a:r>
              <a:rPr lang="en-US" dirty="0"/>
              <a:t>Service</a:t>
            </a:r>
          </a:p>
          <a:p>
            <a:pPr lvl="1"/>
            <a:r>
              <a:rPr lang="en-US" dirty="0"/>
              <a:t>Atmosphere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3FBB2-A837-4ECB-9AB4-C24975FD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B6D7A-2538-4D9B-ADD2-1BF33F97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956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1026" name="Picture 2" descr="http://www.webable.digital/bable/wp-content/uploads/2014/08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0037"/>
            <a:ext cx="5772150" cy="4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7D700-C16B-4C55-80E6-D1B9516B9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AA1C6-EE92-4EB3-ACAE-DD8BD21B185B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ED51A-40C4-4D5B-AD06-6334A452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8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38150"/>
            <a:ext cx="6172200" cy="819390"/>
          </a:xfrm>
        </p:spPr>
        <p:txBody>
          <a:bodyPr/>
          <a:lstStyle/>
          <a:p>
            <a:r>
              <a:rPr lang="fil-PH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76350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fil-PH" sz="2800" dirty="0"/>
              <a:t>By the end of the session, the student will be able to: </a:t>
            </a:r>
            <a:endParaRPr lang="fil-PH" dirty="0"/>
          </a:p>
          <a:p>
            <a:r>
              <a:rPr lang="fil-PH" dirty="0"/>
              <a:t>Describe the fine dining concept</a:t>
            </a:r>
          </a:p>
          <a:p>
            <a:r>
              <a:rPr lang="fil-PH" dirty="0"/>
              <a:t>Describe how to set atmosphere in the restaurant</a:t>
            </a:r>
          </a:p>
          <a:p>
            <a:r>
              <a:rPr lang="fil-PH" dirty="0"/>
              <a:t>Identify principles in layout and space planning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A65D8-96B6-4219-A2D2-9F4EA0112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474A-E32B-4CC5-9D30-2287C64E5A6D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A7B62-3C2A-43D1-9B31-DC294765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93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16D1-FDB7-42A3-BAC5-7BA0D91A7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042325"/>
            <a:ext cx="4267200" cy="457200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309A4-4233-4B21-B3C2-940EB2B99912}"/>
              </a:ext>
            </a:extLst>
          </p:cNvPr>
          <p:cNvSpPr/>
          <p:nvPr/>
        </p:nvSpPr>
        <p:spPr>
          <a:xfrm>
            <a:off x="2388554" y="4420646"/>
            <a:ext cx="4482980" cy="45719"/>
          </a:xfrm>
          <a:prstGeom prst="rect">
            <a:avLst/>
          </a:prstGeom>
          <a:gradFill flip="none" rotWithShape="1">
            <a:gsLst>
              <a:gs pos="100000">
                <a:srgbClr val="6600CC"/>
              </a:gs>
              <a:gs pos="0">
                <a:schemeClr val="bg1"/>
              </a:gs>
              <a:gs pos="76000">
                <a:srgbClr val="6600CC"/>
              </a:gs>
              <a:gs pos="1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AE6FD0-0169-47F9-882F-B5F80DAB1349}"/>
              </a:ext>
            </a:extLst>
          </p:cNvPr>
          <p:cNvSpPr/>
          <p:nvPr/>
        </p:nvSpPr>
        <p:spPr>
          <a:xfrm flipV="1">
            <a:off x="0" y="1504950"/>
            <a:ext cx="6857998" cy="45719"/>
          </a:xfrm>
          <a:prstGeom prst="rect">
            <a:avLst/>
          </a:prstGeom>
          <a:gradFill flip="none" rotWithShape="1">
            <a:gsLst>
              <a:gs pos="100000">
                <a:srgbClr val="6600CC"/>
              </a:gs>
              <a:gs pos="0">
                <a:schemeClr val="bg1"/>
              </a:gs>
              <a:gs pos="76000">
                <a:srgbClr val="6600CC"/>
              </a:gs>
              <a:gs pos="1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9B0E1-995B-4C6F-B217-0238AAB73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04094"/>
            <a:ext cx="2344044" cy="70700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DABF94B-B5A9-4FFA-86FE-43552EA9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781551"/>
            <a:ext cx="2286000" cy="352430"/>
          </a:xfrm>
        </p:spPr>
        <p:txBody>
          <a:bodyPr/>
          <a:lstStyle>
            <a:lvl1pPr algn="r">
              <a:defRPr sz="1000" i="1">
                <a:solidFill>
                  <a:srgbClr val="C00000"/>
                </a:solidFill>
              </a:defRPr>
            </a:lvl1pPr>
          </a:lstStyle>
          <a:p>
            <a:r>
              <a:rPr lang="en-US" b="1"/>
              <a:t>IHM1213 Food and Beverage Service and Operations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34F40-3CD7-48E4-88C5-166FEFB96C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908543"/>
            <a:ext cx="1371600" cy="111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0F3AF-3183-4856-856E-15A7C5000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962" y="2719131"/>
            <a:ext cx="954120" cy="138632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C2D30-ABC5-4BE9-8315-63CCD830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AC28-05E2-42D5-895E-8474999FA522}" type="datetime1">
              <a:rPr lang="en-US" smtClean="0"/>
              <a:t>1/18/2021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9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0203D-767E-4634-A4D5-A796C022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AB171-584D-4346-B001-006EBCE46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Food and Beverage Outlets</a:t>
            </a:r>
          </a:p>
          <a:p>
            <a:pPr lvl="0"/>
            <a:r>
              <a:rPr lang="en-US" dirty="0"/>
              <a:t>Food and Beverage Organization Chart</a:t>
            </a:r>
            <a:endParaRPr lang="en-PH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532FF-684A-410B-8BC5-74720FCA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48EE9-3DE0-459F-BBC9-72FC6CC1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8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1950"/>
            <a:ext cx="6172200" cy="819390"/>
          </a:xfrm>
        </p:spPr>
        <p:txBody>
          <a:bodyPr/>
          <a:lstStyle/>
          <a:p>
            <a:pPr algn="ctr"/>
            <a:r>
              <a:rPr lang="fil-PH" dirty="0"/>
              <a:t>What is Fine Dining?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1028" name="Picture 4" descr="http://www.enkicharity.com/s/upload/images/2014/12/2c218e8ea521a5e964610eac03d29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3405">
            <a:off x="3302921" y="2504579"/>
            <a:ext cx="3257550" cy="2165667"/>
          </a:xfrm>
          <a:prstGeom prst="rect">
            <a:avLst/>
          </a:prstGeom>
          <a:noFill/>
        </p:spPr>
      </p:pic>
      <p:pic>
        <p:nvPicPr>
          <p:cNvPr id="1026" name="Picture 2" descr="http://bethelinn.com/site/wp-content/uploads/2011/01/NIK_0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4047">
            <a:off x="342900" y="1200150"/>
            <a:ext cx="3286478" cy="2200039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F6A50-0FA5-4691-9352-D4DDB41B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8585-92B8-4C0D-8743-3486B8FD6F34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4B2E8-FDE9-4137-81C2-456DDAB1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3833"/>
            <a:ext cx="6172200" cy="857250"/>
          </a:xfrm>
        </p:spPr>
        <p:txBody>
          <a:bodyPr/>
          <a:lstStyle/>
          <a:p>
            <a:r>
              <a:rPr lang="fil-PH" dirty="0"/>
              <a:t>Fine Dining vs Casual Dining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703546"/>
              </p:ext>
            </p:extLst>
          </p:nvPr>
        </p:nvGraphicFramePr>
        <p:xfrm>
          <a:off x="457200" y="914400"/>
          <a:ext cx="5943600" cy="3360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fil-PH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Fine Dining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Casual Dining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l-PH" sz="1800" b="1" dirty="0">
                          <a:latin typeface="Arial" pitchFamily="34" charset="0"/>
                          <a:cs typeface="Arial" pitchFamily="34" charset="0"/>
                        </a:rPr>
                        <a:t>Dress Code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Formal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Less formal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l-PH" sz="1800" b="1" dirty="0">
                          <a:latin typeface="Arial" pitchFamily="34" charset="0"/>
                          <a:cs typeface="Arial" pitchFamily="34" charset="0"/>
                        </a:rPr>
                        <a:t>Kids friendly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Not really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Yes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l-PH" sz="1800" b="1" dirty="0">
                          <a:latin typeface="Arial" pitchFamily="34" charset="0"/>
                          <a:cs typeface="Arial" pitchFamily="34" charset="0"/>
                        </a:rPr>
                        <a:t>Ambiance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Relaxing; Pleasing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Fast pace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l-PH" sz="1800" b="1" dirty="0">
                          <a:latin typeface="Arial" pitchFamily="34" charset="0"/>
                          <a:cs typeface="Arial" pitchFamily="34" charset="0"/>
                        </a:rPr>
                        <a:t>Menu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Classic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Loud;</a:t>
                      </a:r>
                      <a:r>
                        <a:rPr lang="fil-PH" sz="18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Catchy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l-PH" sz="1800" b="1" dirty="0">
                          <a:latin typeface="Arial" pitchFamily="34" charset="0"/>
                          <a:cs typeface="Arial" pitchFamily="34" charset="0"/>
                        </a:rPr>
                        <a:t>Portion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Calorie-conscious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Full-loaded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il-PH" sz="1800" b="1" dirty="0">
                          <a:latin typeface="Arial" pitchFamily="34" charset="0"/>
                          <a:cs typeface="Arial" pitchFamily="34" charset="0"/>
                        </a:rPr>
                        <a:t>Ingredients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Healthy; Innovative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il-PH" sz="1800" dirty="0">
                          <a:latin typeface="Arial" pitchFamily="34" charset="0"/>
                          <a:cs typeface="Arial" pitchFamily="34" charset="0"/>
                        </a:rPr>
                        <a:t>Familiar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114550" y="142875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18815" y="1925614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33316" y="240030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14550" y="285750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114550" y="337185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14550" y="382905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286250" y="142875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286250" y="1925614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303310" y="2386652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303310" y="285750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303310" y="337185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86250" y="3829050"/>
            <a:ext cx="2114550" cy="400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0B6CA7-C1EC-4BA7-9372-7FA3D4B8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A96D-B497-45AD-A1ED-594AE3EEA01E}" type="datetime1">
              <a:rPr lang="en-US" smtClean="0"/>
              <a:t>1/18/2021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17F778E-D349-4DBD-ADA5-4A10CD8AB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2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983CA-5166-419E-853E-6140F00B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38150"/>
            <a:ext cx="6172200" cy="819390"/>
          </a:xfrm>
        </p:spPr>
        <p:txBody>
          <a:bodyPr/>
          <a:lstStyle/>
          <a:p>
            <a:r>
              <a:rPr lang="en-PH" dirty="0"/>
              <a:t>Fine Dining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28426-97CD-4C04-8B86-EE20C83F2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It refers to provision of full service.</a:t>
            </a:r>
          </a:p>
          <a:p>
            <a:r>
              <a:rPr lang="en-US" altLang="en-US" dirty="0"/>
              <a:t>It offers specific meal courses or limited varieties.</a:t>
            </a:r>
          </a:p>
          <a:p>
            <a:r>
              <a:rPr lang="en-US" altLang="en-US" dirty="0"/>
              <a:t>The menu type is sophisticated.</a:t>
            </a:r>
          </a:p>
          <a:p>
            <a:r>
              <a:rPr lang="en-US" altLang="en-US" dirty="0"/>
              <a:t>The food portion offered are generally appealing.</a:t>
            </a:r>
          </a:p>
          <a:p>
            <a:r>
              <a:rPr lang="en-US" altLang="en-US" dirty="0"/>
              <a:t>Guests are required to adhere to certain rules and specifications.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1A345-8AC6-4511-8955-1A6901AF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BF329-8AB8-413B-BDF2-65157C2ADE3A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E5FA4-9D31-4598-A492-B45BDD48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6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B2CB-4522-403A-AAE6-29BBD90C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46" y="567688"/>
            <a:ext cx="6172200" cy="819390"/>
          </a:xfrm>
        </p:spPr>
        <p:txBody>
          <a:bodyPr/>
          <a:lstStyle/>
          <a:p>
            <a:r>
              <a:rPr lang="en-US" dirty="0"/>
              <a:t>Fine Dining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90FFB-EA6B-409C-8B44-D2A0CD0CA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Menu </a:t>
            </a:r>
          </a:p>
          <a:p>
            <a:r>
              <a:rPr lang="en-US" dirty="0"/>
              <a:t>Service </a:t>
            </a:r>
          </a:p>
          <a:p>
            <a:r>
              <a:rPr lang="en-US" dirty="0"/>
              <a:t>Atmosphere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BE1C6-D7E5-42E0-85E4-C9B2ED049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2444-BC05-480E-BA72-99ED82752DA7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7447B-827B-48CB-94F6-4CC5FA39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1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5750"/>
            <a:ext cx="6172200" cy="819390"/>
          </a:xfrm>
        </p:spPr>
        <p:txBody>
          <a:bodyPr/>
          <a:lstStyle/>
          <a:p>
            <a:r>
              <a:rPr lang="fil-PH" dirty="0"/>
              <a:t>Setting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27650" name="Picture 2" descr="http://www.herworldplus.com/sites/default/files/Cosy%20restaurant%20ambience%20can%20reduce%20calorie%20int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04900"/>
            <a:ext cx="5409127" cy="360045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9DD4D-1247-44A2-8279-6CC9FC61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7D5B-CAAF-4A86-8147-1E91086F8F3C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4E39E-ABCB-47D2-B023-FD57D97A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IHM1213 Food and Beverage Service and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0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3899</TotalTime>
  <Words>591</Words>
  <Application>Microsoft Office PowerPoint</Application>
  <PresentationFormat>Custom</PresentationFormat>
  <Paragraphs>157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IHM1213 Food and Beverage Service and Operations</vt:lpstr>
      <vt:lpstr>Scope</vt:lpstr>
      <vt:lpstr>Objectives</vt:lpstr>
      <vt:lpstr>Review</vt:lpstr>
      <vt:lpstr>What is Fine Dining?</vt:lpstr>
      <vt:lpstr>Fine Dining vs Casual Dining</vt:lpstr>
      <vt:lpstr>Fine Dining Service</vt:lpstr>
      <vt:lpstr>Fine Dining Concept</vt:lpstr>
      <vt:lpstr>Setting Atmosphere</vt:lpstr>
      <vt:lpstr>Setting Atmosphere</vt:lpstr>
      <vt:lpstr>How to set atmosphere in your Restaurant?</vt:lpstr>
      <vt:lpstr>How to set atmosphere in your Restaurant?</vt:lpstr>
      <vt:lpstr>How to set atmosphere in your Restaurant?</vt:lpstr>
      <vt:lpstr>How to set atmosphere in your Restaurant?</vt:lpstr>
      <vt:lpstr>How to set atmosphere in your Restaurant?</vt:lpstr>
      <vt:lpstr>How to set atmosphere in your Restaurant?</vt:lpstr>
      <vt:lpstr>How to set atmosphere in your Restaurant?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Layout &amp; Space Planning</vt:lpstr>
      <vt:lpstr>Layout &amp; Space Planning</vt:lpstr>
      <vt:lpstr>Activity – Breakout rooms 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Amita Inah Marie Bancoro</dc:creator>
  <cp:lastModifiedBy>Amita Inah Marie Bancoro</cp:lastModifiedBy>
  <cp:revision>267</cp:revision>
  <cp:lastPrinted>2019-01-16T02:40:08Z</cp:lastPrinted>
  <dcterms:created xsi:type="dcterms:W3CDTF">2012-07-16T06:12:18Z</dcterms:created>
  <dcterms:modified xsi:type="dcterms:W3CDTF">2021-01-18T10:45:34Z</dcterms:modified>
</cp:coreProperties>
</file>