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94" r:id="rId2"/>
    <p:sldId id="384" r:id="rId3"/>
    <p:sldId id="393" r:id="rId4"/>
    <p:sldId id="395" r:id="rId5"/>
    <p:sldId id="287" r:id="rId6"/>
  </p:sldIdLst>
  <p:sldSz cx="6858000" cy="51435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6600CC"/>
    <a:srgbClr val="0000FF"/>
    <a:srgbClr val="FF9900"/>
    <a:srgbClr val="EB6A3A"/>
    <a:srgbClr val="412755"/>
    <a:srgbClr val="402654"/>
    <a:srgbClr val="E74639"/>
    <a:srgbClr val="FF1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53" autoAdjust="0"/>
  </p:normalViewPr>
  <p:slideViewPr>
    <p:cSldViewPr>
      <p:cViewPr varScale="1">
        <p:scale>
          <a:sx n="103" d="100"/>
          <a:sy n="103" d="100"/>
        </p:scale>
        <p:origin x="1122" y="72"/>
      </p:cViewPr>
      <p:guideLst>
        <p:guide orient="horz" pos="2160"/>
        <p:guide pos="2160"/>
        <p:guide orient="horz" pos="162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23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9786" cy="49696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0653"/>
            <a:ext cx="2949786" cy="496966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7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9786" cy="49696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4" y="6"/>
            <a:ext cx="2949786" cy="49696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76A2FE7A-6D96-4C77-83D5-F638C01A7DA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91"/>
            <a:ext cx="5445760" cy="4472701"/>
          </a:xfrm>
          <a:prstGeom prst="rect">
            <a:avLst/>
          </a:prstGeom>
        </p:spPr>
        <p:txBody>
          <a:bodyPr vert="horz" lIns="91531" tIns="45766" rIns="91531" bIns="457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0653"/>
            <a:ext cx="2949786" cy="496966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4" y="9440653"/>
            <a:ext cx="2949786" cy="496966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486CA7E5-86C2-43A0-8717-28128C2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28751"/>
            <a:ext cx="6457950" cy="120015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14650"/>
            <a:ext cx="6457950" cy="85725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00099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463352"/>
            <a:ext cx="1516699" cy="570613"/>
          </a:xfrm>
        </p:spPr>
        <p:txBody>
          <a:bodyPr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en-US"/>
              <a:t>IHM1213 Food and Beverage Service and Operations</a:t>
            </a:r>
            <a:endParaRPr lang="en-US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740F40B-9FC8-4C22-903E-F49915E0A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1" y="149165"/>
            <a:ext cx="2590800" cy="77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001CA-62A1-4791-8761-C6C903662C8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3657600" y="514350"/>
            <a:ext cx="3200400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E073D-0FCC-4806-8D74-E00A2D1FFD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51" y="3908499"/>
            <a:ext cx="1364299" cy="11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8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975387"/>
            <a:ext cx="1600200" cy="168121"/>
          </a:xfrm>
        </p:spPr>
        <p:txBody>
          <a:bodyPr/>
          <a:lstStyle/>
          <a:p>
            <a:fld id="{CD1EBD6B-AB84-414E-BFC7-E10E14D81C4E}" type="datetime1">
              <a:rPr lang="en-US" smtClean="0"/>
              <a:t>1/27/2021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4972050"/>
            <a:ext cx="2228850" cy="171450"/>
          </a:xfrm>
        </p:spPr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3525" y="4972050"/>
            <a:ext cx="1600200" cy="171450"/>
          </a:xfrm>
        </p:spPr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8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3160"/>
            <a:ext cx="6172200" cy="8193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87078"/>
            <a:ext cx="6172200" cy="33944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2444-BC05-480E-BA72-99ED82752DA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8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59" y="2571750"/>
            <a:ext cx="58293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428750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6B36-8F7B-48E9-BF2D-59FA9DBF2306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10878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10878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975387"/>
            <a:ext cx="1600200" cy="168121"/>
          </a:xfrm>
        </p:spPr>
        <p:txBody>
          <a:bodyPr/>
          <a:lstStyle/>
          <a:p>
            <a:fld id="{B33915D4-96BB-466C-B10A-6C71F4C9B042}" type="datetime1">
              <a:rPr lang="en-US" smtClean="0"/>
              <a:t>1/27/2021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4972050"/>
            <a:ext cx="2228850" cy="171450"/>
          </a:xfrm>
        </p:spPr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3525" y="4972050"/>
            <a:ext cx="1600200" cy="171450"/>
          </a:xfrm>
        </p:spPr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2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01378"/>
            <a:ext cx="3030141" cy="545306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046684"/>
            <a:ext cx="3030141" cy="28110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5" y="1509715"/>
            <a:ext cx="3031331" cy="545306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5" y="2055021"/>
            <a:ext cx="3031331" cy="280272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975387"/>
            <a:ext cx="1600200" cy="168121"/>
          </a:xfrm>
        </p:spPr>
        <p:txBody>
          <a:bodyPr/>
          <a:lstStyle/>
          <a:p>
            <a:fld id="{22956FE5-61E7-44C1-BBEF-B9382A9B4528}" type="datetime1">
              <a:rPr lang="en-US" smtClean="0"/>
              <a:t>1/27/2021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4972050"/>
            <a:ext cx="2228850" cy="171450"/>
          </a:xfrm>
        </p:spPr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3525" y="4972050"/>
            <a:ext cx="1600200" cy="171450"/>
          </a:xfrm>
        </p:spPr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7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975387"/>
            <a:ext cx="1600200" cy="168121"/>
          </a:xfrm>
        </p:spPr>
        <p:txBody>
          <a:bodyPr/>
          <a:lstStyle/>
          <a:p>
            <a:fld id="{7A392460-0225-4CB8-B420-A896ACB79B2B}" type="datetime1">
              <a:rPr lang="en-US" smtClean="0"/>
              <a:t>1/27/2021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4972050"/>
            <a:ext cx="2228850" cy="171450"/>
          </a:xfrm>
        </p:spPr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3525" y="4972050"/>
            <a:ext cx="1600200" cy="171450"/>
          </a:xfrm>
        </p:spPr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975387"/>
            <a:ext cx="1600200" cy="168121"/>
          </a:xfrm>
        </p:spPr>
        <p:txBody>
          <a:bodyPr/>
          <a:lstStyle/>
          <a:p>
            <a:fld id="{F85D2F78-D9F5-4C07-93E2-A1DEA18F19FC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4972050"/>
            <a:ext cx="2228850" cy="171450"/>
          </a:xfrm>
        </p:spPr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3525" y="4972050"/>
            <a:ext cx="1600200" cy="171450"/>
          </a:xfrm>
        </p:spPr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9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830935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1" y="871121"/>
            <a:ext cx="3600450" cy="391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762007"/>
            <a:ext cx="2256235" cy="301966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975387"/>
            <a:ext cx="1600200" cy="168121"/>
          </a:xfrm>
        </p:spPr>
        <p:txBody>
          <a:bodyPr/>
          <a:lstStyle/>
          <a:p>
            <a:fld id="{A831B6FF-3CA1-482A-A260-E8C2B2B33352}" type="datetime1">
              <a:rPr lang="en-US" smtClean="0"/>
              <a:t>1/27/2021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4972050"/>
            <a:ext cx="2228850" cy="171450"/>
          </a:xfrm>
        </p:spPr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3525" y="4972050"/>
            <a:ext cx="1600200" cy="171450"/>
          </a:xfrm>
        </p:spPr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8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95354"/>
            <a:ext cx="4114800" cy="265033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10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975387"/>
            <a:ext cx="1600200" cy="168121"/>
          </a:xfrm>
        </p:spPr>
        <p:txBody>
          <a:bodyPr/>
          <a:lstStyle/>
          <a:p>
            <a:fld id="{0F468473-75DF-4DD7-AA77-A9506CDDBC0F}" type="datetime1">
              <a:rPr lang="en-US" smtClean="0"/>
              <a:t>1/27/2021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4972050"/>
            <a:ext cx="2228850" cy="171450"/>
          </a:xfrm>
        </p:spPr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3525" y="4972050"/>
            <a:ext cx="1600200" cy="171450"/>
          </a:xfrm>
        </p:spPr>
        <p:txBody>
          <a:bodyPr/>
          <a:lstStyle/>
          <a:p>
            <a:r>
              <a:rPr lang="en-US" dirty="0"/>
              <a:t> 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4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514350"/>
            <a:ext cx="6172200" cy="705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463278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4975387"/>
            <a:ext cx="1600200" cy="16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55EF27-9A5C-4C26-AA46-A94655C3EA8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" y="4972050"/>
            <a:ext cx="222885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900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IHM1213 Food and Beverage Service and Operations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3525" y="4972050"/>
            <a:ext cx="16002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</a:t>
            </a:r>
            <a:fld id="{5EA89EC1-6CAD-45C1-B158-052674632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traight Connector 6"/>
          <p:cNvSpPr/>
          <p:nvPr userDrawn="1"/>
        </p:nvSpPr>
        <p:spPr>
          <a:xfrm>
            <a:off x="-14204" y="4933950"/>
            <a:ext cx="6872204" cy="0"/>
          </a:xfrm>
          <a:prstGeom prst="line">
            <a:avLst/>
          </a:prstGeom>
          <a:ln w="3175">
            <a:solidFill>
              <a:srgbClr val="0000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7144" tIns="17144" rIns="17144" bIns="17144"/>
          <a:lstStyle/>
          <a:p>
            <a:endParaRPr sz="180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479367D1-3B6D-4F8F-BAAF-0A0B2287F7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2401" y="125364"/>
            <a:ext cx="914399" cy="27457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537D00-1ED3-477F-83E1-2DE896AF862D}"/>
              </a:ext>
            </a:extLst>
          </p:cNvPr>
          <p:cNvSpPr/>
          <p:nvPr userDrawn="1"/>
        </p:nvSpPr>
        <p:spPr>
          <a:xfrm>
            <a:off x="1813904" y="262890"/>
            <a:ext cx="5044096" cy="45719"/>
          </a:xfrm>
          <a:prstGeom prst="rect">
            <a:avLst/>
          </a:prstGeom>
          <a:gradFill flip="none" rotWithShape="1">
            <a:gsLst>
              <a:gs pos="100000">
                <a:srgbClr val="6600CC"/>
              </a:gs>
              <a:gs pos="0">
                <a:schemeClr val="bg1"/>
              </a:gs>
              <a:gs pos="76000">
                <a:srgbClr val="6600CC"/>
              </a:gs>
              <a:gs pos="1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800" b="1" kern="1200">
          <a:solidFill>
            <a:srgbClr val="0000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B29C-175E-4E66-8C4F-0857FC02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D5BDE-3360-4388-B157-72FC5B3F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AEHL </a:t>
            </a:r>
            <a:r>
              <a:rPr lang="en-US" sz="2800" dirty="0" err="1"/>
              <a:t>Stamm</a:t>
            </a:r>
            <a:r>
              <a:rPr lang="en-US" sz="2800" dirty="0"/>
              <a:t> Thailand is an Alumni network of EHL. A VIP Dinner in March 2021 will be organized for 40 guests. </a:t>
            </a:r>
          </a:p>
          <a:p>
            <a:pPr marL="0" indent="0">
              <a:buNone/>
            </a:pPr>
            <a:r>
              <a:rPr lang="en-US" sz="2800" dirty="0"/>
              <a:t>The dinner reception aims to:</a:t>
            </a:r>
          </a:p>
          <a:p>
            <a:pPr marL="341313" indent="-173038"/>
            <a:r>
              <a:rPr lang="en-US" sz="2800" dirty="0"/>
              <a:t>Allow guest for socialization</a:t>
            </a:r>
          </a:p>
          <a:p>
            <a:pPr marL="341313" indent="-173038"/>
            <a:r>
              <a:rPr lang="en-US" sz="2800" dirty="0"/>
              <a:t>Showcase Thai culture and International environment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5C3C9-3A8D-42CF-90ED-5757A396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2444-BC05-480E-BA72-99ED82752DA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367F-057A-429B-A3FD-EFAF9DC8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9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4FE0-B6DA-4C52-AA88-EFF4BCE5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5750"/>
            <a:ext cx="6172200" cy="819390"/>
          </a:xfrm>
        </p:spPr>
        <p:txBody>
          <a:bodyPr/>
          <a:lstStyle/>
          <a:p>
            <a:r>
              <a:rPr lang="en-US" dirty="0"/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8E567-2F5B-4437-BE51-501C08FC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6" y="971550"/>
            <a:ext cx="6172200" cy="3747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100" dirty="0"/>
              <a:t>With the above information plan for the following: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100" dirty="0"/>
              <a:t>Plan for the manpower needed to take care of the guests. 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Use the members of your group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Consider adding casual staff (if needed)</a:t>
            </a:r>
          </a:p>
          <a:p>
            <a:pPr marL="228600" indent="-228600">
              <a:buFont typeface="+mj-lt"/>
              <a:buAutoNum type="alphaLcParenR"/>
              <a:tabLst>
                <a:tab pos="1316038" algn="l"/>
              </a:tabLst>
            </a:pPr>
            <a:r>
              <a:rPr lang="en-US" sz="1100" dirty="0"/>
              <a:t>Create a seating plan layout for the restaurant.</a:t>
            </a:r>
          </a:p>
          <a:p>
            <a:pPr marL="628641" lvl="1" indent="-228600">
              <a:buFont typeface="+mj-lt"/>
              <a:buAutoNum type="alphaLcParenR"/>
              <a:tabLst>
                <a:tab pos="1316038" algn="l"/>
              </a:tabLst>
            </a:pPr>
            <a:r>
              <a:rPr lang="en-US" sz="1100" dirty="0"/>
              <a:t>Plan for guests maximizing the chance to socialize e.g. 8 guest per table. 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100" dirty="0"/>
              <a:t>Plan for setting the atmosphere 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Décor, Colors, Small Furnishings e.g. centerpiece(what kind of flower)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Menu design 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Lighting(something that can add tone)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Music 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Staff presentation 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Apart from the factors listed above, you can add your own idea on how to set the atmosphere.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Please be specific on the atmosphere, look for décor available for purchase in Thailand with prices. You can use online shopping for reference. 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100" dirty="0"/>
              <a:t>Design the beverage - (recipe, name and presentation)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Mocktail recipe 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Welcome drink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Use the format given </a:t>
            </a:r>
          </a:p>
          <a:p>
            <a:pPr marL="628641" lvl="1" indent="-228600">
              <a:buFont typeface="+mj-lt"/>
              <a:buAutoNum type="alphaLcParenR"/>
            </a:pPr>
            <a:r>
              <a:rPr lang="en-US" sz="1100" dirty="0"/>
              <a:t>Please use ingredients available in Thailand. </a:t>
            </a:r>
          </a:p>
          <a:p>
            <a:pPr marL="628641" lvl="1" indent="-228600">
              <a:buFont typeface="+mj-lt"/>
              <a:buAutoNum type="alphaLcParenR"/>
            </a:pPr>
            <a:endParaRPr lang="en-US" sz="1100" dirty="0"/>
          </a:p>
          <a:p>
            <a:pPr marL="400041" lvl="1" indent="0">
              <a:buNone/>
            </a:pPr>
            <a:r>
              <a:rPr lang="en-US" sz="1100" dirty="0"/>
              <a:t>Submit January 27, 2021, Wednesday, 15.00 hrs. </a:t>
            </a:r>
          </a:p>
          <a:p>
            <a:pPr marL="628641" lvl="1" indent="-228600">
              <a:buFont typeface="+mj-lt"/>
              <a:buAutoNum type="alphaLcParenR"/>
            </a:pPr>
            <a:endParaRPr lang="en-US" sz="1100" dirty="0"/>
          </a:p>
          <a:p>
            <a:pPr marL="628641" lvl="1" indent="-228600">
              <a:buFont typeface="+mj-lt"/>
              <a:buAutoNum type="alphaLcParenR"/>
            </a:pPr>
            <a:endParaRPr lang="en-US" sz="1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FBB2-A837-4ECB-9AB4-C24975FD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2444-BC05-480E-BA72-99ED82752DA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B6D7A-2538-4D9B-ADD2-1BF33F97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5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882B55-89BC-440E-AB09-009F4FD9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Mahogany Dining Room Layout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B9443-1319-461A-B295-64EA034D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2F78-D9F5-4C07-93E2-A1DEA18F19FC}" type="datetime1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ED3B4-F370-423B-BA9D-ECB5CB06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51475-3BB7-4FCB-9208-215BCB98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81195"/>
            <a:ext cx="6578154" cy="359085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46B3B5-E4AE-4356-9D41-BB56B9ACFA23}"/>
              </a:ext>
            </a:extLst>
          </p:cNvPr>
          <p:cNvSpPr/>
          <p:nvPr/>
        </p:nvSpPr>
        <p:spPr>
          <a:xfrm rot="16200000" flipH="1">
            <a:off x="5029201" y="590550"/>
            <a:ext cx="533400" cy="685801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6E8A3B-FDFE-4C92-88FB-34EEFDBEBBE8}"/>
              </a:ext>
            </a:extLst>
          </p:cNvPr>
          <p:cNvSpPr/>
          <p:nvPr/>
        </p:nvSpPr>
        <p:spPr>
          <a:xfrm>
            <a:off x="5769878" y="850670"/>
            <a:ext cx="173722" cy="12088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29E03-E805-4CD5-9B89-EB6389EF0DB4}"/>
              </a:ext>
            </a:extLst>
          </p:cNvPr>
          <p:cNvSpPr txBox="1"/>
          <p:nvPr/>
        </p:nvSpPr>
        <p:spPr>
          <a:xfrm>
            <a:off x="5952774" y="80599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14B6CC-F402-44D9-A865-E1174F605B02}"/>
              </a:ext>
            </a:extLst>
          </p:cNvPr>
          <p:cNvCxnSpPr>
            <a:cxnSpLocks/>
          </p:cNvCxnSpPr>
          <p:nvPr/>
        </p:nvCxnSpPr>
        <p:spPr>
          <a:xfrm>
            <a:off x="2286000" y="2724150"/>
            <a:ext cx="3886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EE8FB4-C100-4471-9AE4-593B9301ED9C}"/>
              </a:ext>
            </a:extLst>
          </p:cNvPr>
          <p:cNvCxnSpPr>
            <a:cxnSpLocks/>
          </p:cNvCxnSpPr>
          <p:nvPr/>
        </p:nvCxnSpPr>
        <p:spPr>
          <a:xfrm>
            <a:off x="342900" y="4095750"/>
            <a:ext cx="4686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A152FC-4BEC-4D5C-9EB6-DA021D69F269}"/>
              </a:ext>
            </a:extLst>
          </p:cNvPr>
          <p:cNvSpPr/>
          <p:nvPr/>
        </p:nvSpPr>
        <p:spPr>
          <a:xfrm rot="16200000" flipH="1">
            <a:off x="4267202" y="927676"/>
            <a:ext cx="533400" cy="2209804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Section 3 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Based on original lay out of the restaurant this area can seat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12 guests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D765DC-F8FA-47F9-84A3-DC79B380ECC9}"/>
              </a:ext>
            </a:extLst>
          </p:cNvPr>
          <p:cNvSpPr/>
          <p:nvPr/>
        </p:nvSpPr>
        <p:spPr>
          <a:xfrm rot="16200000" flipH="1">
            <a:off x="2705101" y="2177201"/>
            <a:ext cx="533400" cy="228600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Section 2 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Based on original lay out of the restaurant this area can seat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24 guests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026C86-90C9-4DF3-A2F9-76464B11C767}"/>
              </a:ext>
            </a:extLst>
          </p:cNvPr>
          <p:cNvSpPr/>
          <p:nvPr/>
        </p:nvSpPr>
        <p:spPr>
          <a:xfrm rot="16200000" flipH="1">
            <a:off x="3200401" y="3291556"/>
            <a:ext cx="533400" cy="2209803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Section 1 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Based on original lay out of the restaurant this area can seat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8 guests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28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2E72-D532-4020-8961-696D90A9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D829-A419-4997-B818-57C5F1A9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in PPT for the activity and Word file for the beverage. </a:t>
            </a:r>
          </a:p>
          <a:p>
            <a:r>
              <a:rPr lang="en-US" dirty="0"/>
              <a:t>Submit through email. </a:t>
            </a:r>
          </a:p>
          <a:p>
            <a:r>
              <a:rPr lang="en-US" dirty="0"/>
              <a:t>Deadline Wednesday, January 27, 2021 at 15.00 hrs. </a:t>
            </a:r>
          </a:p>
          <a:p>
            <a:r>
              <a:rPr lang="en-US" dirty="0"/>
              <a:t>Enjoy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DF21-1DB1-4E1E-925E-DC890D97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2444-BC05-480E-BA72-99ED82752DA7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1997-05EE-4726-B368-7DED98B2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IHM1213 Food and Beverage Service and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6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16D1-FDB7-42A3-BAC5-7BA0D91A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042325"/>
            <a:ext cx="4267200" cy="4572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309A4-4233-4B21-B3C2-940EB2B99912}"/>
              </a:ext>
            </a:extLst>
          </p:cNvPr>
          <p:cNvSpPr/>
          <p:nvPr/>
        </p:nvSpPr>
        <p:spPr>
          <a:xfrm>
            <a:off x="2388554" y="4420646"/>
            <a:ext cx="4482980" cy="45719"/>
          </a:xfrm>
          <a:prstGeom prst="rect">
            <a:avLst/>
          </a:prstGeom>
          <a:gradFill flip="none" rotWithShape="1">
            <a:gsLst>
              <a:gs pos="100000">
                <a:srgbClr val="6600CC"/>
              </a:gs>
              <a:gs pos="0">
                <a:schemeClr val="bg1"/>
              </a:gs>
              <a:gs pos="76000">
                <a:srgbClr val="6600CC"/>
              </a:gs>
              <a:gs pos="1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AE6FD0-0169-47F9-882F-B5F80DAB1349}"/>
              </a:ext>
            </a:extLst>
          </p:cNvPr>
          <p:cNvSpPr/>
          <p:nvPr/>
        </p:nvSpPr>
        <p:spPr>
          <a:xfrm flipV="1">
            <a:off x="0" y="1504950"/>
            <a:ext cx="6857998" cy="45719"/>
          </a:xfrm>
          <a:prstGeom prst="rect">
            <a:avLst/>
          </a:prstGeom>
          <a:gradFill flip="none" rotWithShape="1">
            <a:gsLst>
              <a:gs pos="100000">
                <a:srgbClr val="6600CC"/>
              </a:gs>
              <a:gs pos="0">
                <a:schemeClr val="bg1"/>
              </a:gs>
              <a:gs pos="76000">
                <a:srgbClr val="6600CC"/>
              </a:gs>
              <a:gs pos="11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9B0E1-995B-4C6F-B217-0238AAB7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4094"/>
            <a:ext cx="2344044" cy="70700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ABF94B-B5A9-4FFA-86FE-43552EA9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4781551"/>
            <a:ext cx="2286000" cy="352430"/>
          </a:xfrm>
        </p:spPr>
        <p:txBody>
          <a:bodyPr/>
          <a:lstStyle>
            <a:lvl1pPr algn="r">
              <a:defRPr sz="1000" i="1">
                <a:solidFill>
                  <a:srgbClr val="C00000"/>
                </a:solidFill>
              </a:defRPr>
            </a:lvl1pPr>
          </a:lstStyle>
          <a:p>
            <a:r>
              <a:rPr lang="en-US" b="1"/>
              <a:t>IHM1213 Food and Beverage Service and Operations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34F40-3CD7-48E4-88C5-166FEFB96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908543"/>
            <a:ext cx="1371600" cy="1115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0F3AF-3183-4856-856E-15A7C5000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962" y="2719131"/>
            <a:ext cx="954120" cy="13863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C2D30-ABC5-4BE9-8315-63CCD830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AC28-05E2-42D5-895E-8474999FA522}" type="datetime1">
              <a:rPr lang="en-US" smtClean="0"/>
              <a:t>1/27/2021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9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349</Words>
  <Application>Microsoft Office PowerPoint</Application>
  <PresentationFormat>Custom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Activity </vt:lpstr>
      <vt:lpstr>Activity </vt:lpstr>
      <vt:lpstr>Mahogany Dining Room Layout</vt:lpstr>
      <vt:lpstr>Activity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IHM1213 Food and Beverage Service and Operations</dc:title>
  <dc:creator>Amita Inah Marie Bancoro</dc:creator>
  <cp:lastModifiedBy>Amita Inah Marie Bancoro</cp:lastModifiedBy>
  <cp:revision>32</cp:revision>
  <dcterms:created xsi:type="dcterms:W3CDTF">2021-01-19T09:15:59Z</dcterms:created>
  <dcterms:modified xsi:type="dcterms:W3CDTF">2021-01-27T02:50:42Z</dcterms:modified>
</cp:coreProperties>
</file>